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4EC2BE-24FD-48B4-825F-B38874949948}" type="doc">
      <dgm:prSet loTypeId="urn:microsoft.com/office/officeart/2005/8/layout/cycle3" loCatId="cycle" qsTypeId="urn:microsoft.com/office/officeart/2005/8/quickstyle/simple1#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4E3F699-042E-43F5-93FB-C4C568435C88}">
      <dgm:prSet phldrT="[Text]"/>
      <dgm:spPr/>
      <dgm:t>
        <a:bodyPr/>
        <a:lstStyle/>
        <a:p>
          <a:r>
            <a:rPr lang="en-US" dirty="0" err="1" smtClean="0"/>
            <a:t>Oxytocin</a:t>
          </a:r>
          <a:r>
            <a:rPr lang="en-US" dirty="0" smtClean="0"/>
            <a:t> Released</a:t>
          </a:r>
          <a:endParaRPr lang="en-US" dirty="0"/>
        </a:p>
      </dgm:t>
    </dgm:pt>
    <dgm:pt modelId="{9480D408-C697-4551-92A5-0B490AF6FB93}" type="parTrans" cxnId="{8D682AB7-B2A4-48B9-A3C7-9879E2EB74BE}">
      <dgm:prSet/>
      <dgm:spPr/>
      <dgm:t>
        <a:bodyPr/>
        <a:lstStyle/>
        <a:p>
          <a:endParaRPr lang="en-US"/>
        </a:p>
      </dgm:t>
    </dgm:pt>
    <dgm:pt modelId="{19FCD115-E6E9-456B-94FE-733A23BE2672}" type="sibTrans" cxnId="{8D682AB7-B2A4-48B9-A3C7-9879E2EB74BE}">
      <dgm:prSet/>
      <dgm:spPr/>
      <dgm:t>
        <a:bodyPr/>
        <a:lstStyle/>
        <a:p>
          <a:endParaRPr lang="en-US"/>
        </a:p>
      </dgm:t>
    </dgm:pt>
    <dgm:pt modelId="{7744C55E-BBCD-42DF-9416-3F96AA369CD1}">
      <dgm:prSet phldrT="[Text]"/>
      <dgm:spPr/>
      <dgm:t>
        <a:bodyPr/>
        <a:lstStyle/>
        <a:p>
          <a:r>
            <a:rPr lang="en-US" dirty="0" smtClean="0"/>
            <a:t>Uterus Contracts</a:t>
          </a:r>
          <a:endParaRPr lang="en-US" dirty="0"/>
        </a:p>
      </dgm:t>
    </dgm:pt>
    <dgm:pt modelId="{E12CB9AB-D130-426C-83FD-6DB9926E8355}" type="parTrans" cxnId="{481C3665-350A-42F0-A24F-5EB2415523CA}">
      <dgm:prSet/>
      <dgm:spPr/>
      <dgm:t>
        <a:bodyPr/>
        <a:lstStyle/>
        <a:p>
          <a:endParaRPr lang="en-US"/>
        </a:p>
      </dgm:t>
    </dgm:pt>
    <dgm:pt modelId="{4C60C98E-334A-4CB0-B15F-79D086D3842D}" type="sibTrans" cxnId="{481C3665-350A-42F0-A24F-5EB2415523CA}">
      <dgm:prSet/>
      <dgm:spPr/>
      <dgm:t>
        <a:bodyPr/>
        <a:lstStyle/>
        <a:p>
          <a:endParaRPr lang="en-US"/>
        </a:p>
      </dgm:t>
    </dgm:pt>
    <dgm:pt modelId="{593B0B68-8073-4FA5-9CD7-3CCB809E0BA7}" type="pres">
      <dgm:prSet presAssocID="{1A4EC2BE-24FD-48B4-825F-B388749499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33AA5D-58DF-4C00-9982-A4A93C1C534E}" type="pres">
      <dgm:prSet presAssocID="{1A4EC2BE-24FD-48B4-825F-B38874949948}" presName="node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4C89E-889B-4CC3-B87B-415238656D2C}" type="pres">
      <dgm:prSet presAssocID="{1A4EC2BE-24FD-48B4-825F-B38874949948}" presName="sibTrans" presStyleLbl="bgShp" presStyleIdx="0" presStyleCnt="1"/>
      <dgm:spPr/>
      <dgm:t>
        <a:bodyPr/>
        <a:lstStyle/>
        <a:p>
          <a:endParaRPr lang="en-US"/>
        </a:p>
      </dgm:t>
    </dgm:pt>
    <dgm:pt modelId="{97E49FA1-3258-4D89-A783-D279206065D3}" type="pres">
      <dgm:prSet presAssocID="{1A4EC2BE-24FD-48B4-825F-B38874949948}" presName="node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9F50E-E893-4D86-B809-F4EC96086F3B}" type="pres">
      <dgm:prSet presAssocID="{1A4EC2BE-24FD-48B4-825F-B38874949948}" presName="sp1" presStyleCnt="0"/>
      <dgm:spPr/>
    </dgm:pt>
    <dgm:pt modelId="{7F301225-3ECD-4E8E-ACCE-A027EAE1C2C2}" type="pres">
      <dgm:prSet presAssocID="{1A4EC2BE-24FD-48B4-825F-B38874949948}" presName="sp2" presStyleCnt="0"/>
      <dgm:spPr/>
    </dgm:pt>
  </dgm:ptLst>
  <dgm:cxnLst>
    <dgm:cxn modelId="{8D682AB7-B2A4-48B9-A3C7-9879E2EB74BE}" srcId="{1A4EC2BE-24FD-48B4-825F-B38874949948}" destId="{B4E3F699-042E-43F5-93FB-C4C568435C88}" srcOrd="0" destOrd="0" parTransId="{9480D408-C697-4551-92A5-0B490AF6FB93}" sibTransId="{19FCD115-E6E9-456B-94FE-733A23BE2672}"/>
    <dgm:cxn modelId="{9E62724F-B5AD-462C-86B4-77C989B5F7FB}" type="presOf" srcId="{19FCD115-E6E9-456B-94FE-733A23BE2672}" destId="{BC44C89E-889B-4CC3-B87B-415238656D2C}" srcOrd="0" destOrd="0" presId="urn:microsoft.com/office/officeart/2005/8/layout/cycle3"/>
    <dgm:cxn modelId="{5EC5B134-501C-4DCE-BEFA-842D47992627}" type="presOf" srcId="{B4E3F699-042E-43F5-93FB-C4C568435C88}" destId="{0533AA5D-58DF-4C00-9982-A4A93C1C534E}" srcOrd="0" destOrd="0" presId="urn:microsoft.com/office/officeart/2005/8/layout/cycle3"/>
    <dgm:cxn modelId="{481C3665-350A-42F0-A24F-5EB2415523CA}" srcId="{1A4EC2BE-24FD-48B4-825F-B38874949948}" destId="{7744C55E-BBCD-42DF-9416-3F96AA369CD1}" srcOrd="1" destOrd="0" parTransId="{E12CB9AB-D130-426C-83FD-6DB9926E8355}" sibTransId="{4C60C98E-334A-4CB0-B15F-79D086D3842D}"/>
    <dgm:cxn modelId="{94986AB3-57B3-4CDD-926B-57CC6A623C92}" type="presOf" srcId="{1A4EC2BE-24FD-48B4-825F-B38874949948}" destId="{593B0B68-8073-4FA5-9CD7-3CCB809E0BA7}" srcOrd="0" destOrd="0" presId="urn:microsoft.com/office/officeart/2005/8/layout/cycle3"/>
    <dgm:cxn modelId="{BA253E01-00EB-4985-9427-C0AEA6E0852E}" type="presOf" srcId="{7744C55E-BBCD-42DF-9416-3F96AA369CD1}" destId="{97E49FA1-3258-4D89-A783-D279206065D3}" srcOrd="0" destOrd="0" presId="urn:microsoft.com/office/officeart/2005/8/layout/cycle3"/>
    <dgm:cxn modelId="{83E98CA4-9AD5-4BF5-8A50-C57C88A9FCA2}" type="presParOf" srcId="{593B0B68-8073-4FA5-9CD7-3CCB809E0BA7}" destId="{0533AA5D-58DF-4C00-9982-A4A93C1C534E}" srcOrd="0" destOrd="0" presId="urn:microsoft.com/office/officeart/2005/8/layout/cycle3"/>
    <dgm:cxn modelId="{29311F59-1F22-4C2D-820D-D3A162A976EA}" type="presParOf" srcId="{593B0B68-8073-4FA5-9CD7-3CCB809E0BA7}" destId="{BC44C89E-889B-4CC3-B87B-415238656D2C}" srcOrd="1" destOrd="0" presId="urn:microsoft.com/office/officeart/2005/8/layout/cycle3"/>
    <dgm:cxn modelId="{36B9DE26-F394-4A43-9466-5F9F2388326B}" type="presParOf" srcId="{593B0B68-8073-4FA5-9CD7-3CCB809E0BA7}" destId="{97E49FA1-3258-4D89-A783-D279206065D3}" srcOrd="2" destOrd="0" presId="urn:microsoft.com/office/officeart/2005/8/layout/cycle3"/>
    <dgm:cxn modelId="{E8F28087-902D-47E0-88D2-2A3F9B770D23}" type="presParOf" srcId="{593B0B68-8073-4FA5-9CD7-3CCB809E0BA7}" destId="{E3E9F50E-E893-4D86-B809-F4EC96086F3B}" srcOrd="3" destOrd="0" presId="urn:microsoft.com/office/officeart/2005/8/layout/cycle3"/>
    <dgm:cxn modelId="{0CA3A40F-C4CE-451B-8CC2-4938D7D37DD6}" type="presParOf" srcId="{593B0B68-8073-4FA5-9CD7-3CCB809E0BA7}" destId="{7F301225-3ECD-4E8E-ACCE-A027EAE1C2C2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4C89E-889B-4CC3-B87B-415238656D2C}">
      <dsp:nvSpPr>
        <dsp:cNvPr id="0" name=""/>
        <dsp:cNvSpPr/>
      </dsp:nvSpPr>
      <dsp:spPr>
        <a:xfrm>
          <a:off x="-324643" y="257118"/>
          <a:ext cx="3754436" cy="3754436"/>
        </a:xfrm>
        <a:prstGeom prst="circularArrow">
          <a:avLst>
            <a:gd name="adj1" fmla="val 5310"/>
            <a:gd name="adj2" fmla="val 343918"/>
            <a:gd name="adj3" fmla="val 12695751"/>
            <a:gd name="adj4" fmla="val 18075192"/>
            <a:gd name="adj5" fmla="val 6195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33AA5D-58DF-4C00-9982-A4A93C1C534E}">
      <dsp:nvSpPr>
        <dsp:cNvPr id="0" name=""/>
        <dsp:cNvSpPr/>
      </dsp:nvSpPr>
      <dsp:spPr>
        <a:xfrm>
          <a:off x="310515" y="410104"/>
          <a:ext cx="2484120" cy="12420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Oxytocin</a:t>
          </a:r>
          <a:r>
            <a:rPr lang="en-US" sz="3100" kern="1200" dirty="0" smtClean="0"/>
            <a:t> Released</a:t>
          </a:r>
          <a:endParaRPr lang="en-US" sz="3100" kern="1200" dirty="0"/>
        </a:p>
      </dsp:txBody>
      <dsp:txXfrm>
        <a:off x="371147" y="470736"/>
        <a:ext cx="2362856" cy="1120796"/>
      </dsp:txXfrm>
    </dsp:sp>
    <dsp:sp modelId="{97E49FA1-3258-4D89-A783-D279206065D3}">
      <dsp:nvSpPr>
        <dsp:cNvPr id="0" name=""/>
        <dsp:cNvSpPr/>
      </dsp:nvSpPr>
      <dsp:spPr>
        <a:xfrm>
          <a:off x="310515" y="2618210"/>
          <a:ext cx="2484120" cy="12420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Uterus Contracts</a:t>
          </a:r>
          <a:endParaRPr lang="en-US" sz="3100" kern="1200" dirty="0"/>
        </a:p>
      </dsp:txBody>
      <dsp:txXfrm>
        <a:off x="371147" y="2678842"/>
        <a:ext cx="2362856" cy="1120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F114-34B7-42F7-A916-59D3BB4E43F5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10905-5D66-440A-9584-8DA054EC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55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DBF5A-1AB8-4A95-8986-54DA7A73919D}" type="slidenum">
              <a:rPr lang="en-US"/>
              <a:pPr/>
              <a:t>3</a:t>
            </a:fld>
            <a:endParaRPr lang="en-US"/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02BD869-7C3B-4B0A-9BAF-59FD1AA5F1C5}" type="slidenum">
              <a:rPr lang="en-US" sz="1200">
                <a:latin typeface="Calibri" pitchFamily="34" charset="0"/>
              </a:rPr>
              <a:pPr algn="r"/>
              <a:t>3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7CE689-EFBE-4E83-B14D-DBB6E9C5B69F}" type="slidenum">
              <a:rPr lang="en-US"/>
              <a:pPr/>
              <a:t>13</a:t>
            </a:fld>
            <a:endParaRPr lang="en-US"/>
          </a:p>
        </p:txBody>
      </p:sp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AB22759-EB6B-485F-A458-912C63C6D814}" type="slidenum">
              <a:rPr lang="en-US" sz="1200">
                <a:latin typeface="Calibri" pitchFamily="34" charset="0"/>
              </a:rPr>
              <a:pPr algn="r"/>
              <a:t>13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368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94CB9-DB83-4B62-8D9F-7EE2244B3DA2}" type="slidenum">
              <a:rPr lang="en-US"/>
              <a:pPr/>
              <a:t>14</a:t>
            </a:fld>
            <a:endParaRPr lang="en-US"/>
          </a:p>
        </p:txBody>
      </p:sp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5E47F7B-0248-4173-BA19-6176A8DA1ADD}" type="slidenum">
              <a:rPr lang="en-US" sz="1200">
                <a:latin typeface="Calibri" pitchFamily="34" charset="0"/>
              </a:rPr>
              <a:pPr algn="r"/>
              <a:t>14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389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E934DD-BB45-4DE5-8A4B-F3A73533F7BD}" type="slidenum">
              <a:rPr lang="en-US"/>
              <a:pPr/>
              <a:t>15</a:t>
            </a:fld>
            <a:endParaRPr lang="en-US"/>
          </a:p>
        </p:txBody>
      </p:sp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823C722-715D-476E-9C1F-2DABA9CC9F52}" type="slidenum">
              <a:rPr lang="en-US" sz="1200">
                <a:latin typeface="Calibri" pitchFamily="34" charset="0"/>
              </a:rPr>
              <a:pPr algn="r"/>
              <a:t>15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4096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334DC5-9D00-454C-A1EE-68643C7BF9F9}" type="slidenum">
              <a:rPr lang="en-US"/>
              <a:pPr/>
              <a:t>16</a:t>
            </a:fld>
            <a:endParaRPr lang="en-US"/>
          </a:p>
        </p:txBody>
      </p:sp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6786081-67EF-4878-AA83-CD8AC70D1272}" type="slidenum">
              <a:rPr lang="en-US" sz="1200">
                <a:latin typeface="Calibri" pitchFamily="34" charset="0"/>
              </a:rPr>
              <a:pPr algn="r"/>
              <a:t>16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4301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156B28-2D65-4E85-A3B2-973B775F9881}" type="slidenum">
              <a:rPr lang="en-US"/>
              <a:pPr/>
              <a:t>17</a:t>
            </a:fld>
            <a:endParaRPr lang="en-US"/>
          </a:p>
        </p:txBody>
      </p:sp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D7AB17C-DD86-47A0-8001-883EA162F9A7}" type="slidenum">
              <a:rPr lang="en-US" sz="1200">
                <a:latin typeface="Calibri" pitchFamily="34" charset="0"/>
              </a:rPr>
              <a:pPr algn="r"/>
              <a:t>17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4505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D86D6B-90E4-41C5-9579-B977A81C89CE}" type="slidenum">
              <a:rPr lang="en-US"/>
              <a:pPr/>
              <a:t>18</a:t>
            </a:fld>
            <a:endParaRPr lang="en-US"/>
          </a:p>
        </p:txBody>
      </p:sp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8EBCD86-FF22-4A16-81BD-9BBC506BB56D}" type="slidenum">
              <a:rPr lang="en-US" sz="1200">
                <a:latin typeface="Calibri" pitchFamily="34" charset="0"/>
              </a:rPr>
              <a:pPr algn="r"/>
              <a:t>18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4710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FD3E8-B433-4CC2-B59E-FDCA9B9DC6B5}" type="slidenum">
              <a:rPr lang="en-US"/>
              <a:pPr/>
              <a:t>20</a:t>
            </a:fld>
            <a:endParaRPr lang="en-US"/>
          </a:p>
        </p:txBody>
      </p:sp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8340112-C8CC-4F4C-A5B2-21A30B90850C}" type="slidenum">
              <a:rPr lang="en-US" sz="1200">
                <a:latin typeface="Calibri" pitchFamily="34" charset="0"/>
              </a:rPr>
              <a:pPr algn="r"/>
              <a:t>20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A8DCF-66C9-4F14-A382-202534FB0F27}" type="slidenum">
              <a:rPr lang="en-US"/>
              <a:pPr/>
              <a:t>22</a:t>
            </a:fld>
            <a:endParaRPr lang="en-US"/>
          </a:p>
        </p:txBody>
      </p:sp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78BA072-CC7E-4B2E-BDFA-FFFEBBAA630A}" type="slidenum">
              <a:rPr lang="en-US" sz="1200">
                <a:latin typeface="Calibri" pitchFamily="34" charset="0"/>
              </a:rPr>
              <a:pPr algn="r"/>
              <a:t>22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542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1AB629-0C7F-4369-A489-F509F6BAAEB0}" type="slidenum">
              <a:rPr lang="en-US"/>
              <a:pPr/>
              <a:t>23</a:t>
            </a:fld>
            <a:endParaRPr lang="en-US"/>
          </a:p>
        </p:txBody>
      </p:sp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176474A-5FFF-444B-8E1D-27634669FC6E}" type="slidenum">
              <a:rPr lang="en-US" sz="1200">
                <a:latin typeface="Calibri" pitchFamily="34" charset="0"/>
              </a:rPr>
              <a:pPr algn="r"/>
              <a:t>23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563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E27FCF-3A06-44C7-81DC-2D4D567733BC}" type="slidenum">
              <a:rPr lang="en-US"/>
              <a:pPr/>
              <a:t>24</a:t>
            </a:fld>
            <a:endParaRPr lang="en-US"/>
          </a:p>
        </p:txBody>
      </p:sp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4A968E3-D249-4D73-A386-4ABB42F48B71}" type="slidenum">
              <a:rPr lang="en-US" sz="1200">
                <a:latin typeface="Calibri" pitchFamily="34" charset="0"/>
              </a:rPr>
              <a:pPr algn="r"/>
              <a:t>24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554DF-5015-4AA8-A59E-F5CB0F5A8EF3}" type="slidenum">
              <a:rPr lang="en-US"/>
              <a:pPr/>
              <a:t>4</a:t>
            </a:fld>
            <a:endParaRPr lang="en-US"/>
          </a:p>
        </p:txBody>
      </p:sp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EC4088B-12FB-4CDE-A10F-05C128D36073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1843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411EC4-BE6F-4025-B4B3-3B48C9E36F6C}" type="slidenum">
              <a:rPr lang="en-US"/>
              <a:pPr/>
              <a:t>25</a:t>
            </a:fld>
            <a:endParaRPr lang="en-US"/>
          </a:p>
        </p:txBody>
      </p:sp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854A1AA-D1EC-4029-BC04-D74F5031AD97}" type="slidenum">
              <a:rPr lang="en-US" sz="1200">
                <a:latin typeface="Calibri" pitchFamily="34" charset="0"/>
              </a:rPr>
              <a:pPr algn="r"/>
              <a:t>25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35EB66-3BFC-42D4-AAF5-276F336EE28F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6036A35-111C-4A79-9D35-A9CA74CDC00C}" type="slidenum">
              <a:rPr lang="en-US" sz="1200">
                <a:latin typeface="Calibri" pitchFamily="34" charset="0"/>
              </a:rPr>
              <a:pPr algn="r"/>
              <a:t>6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2150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27D14-738C-4597-A4D2-8002CD276CC1}" type="slidenum">
              <a:rPr lang="en-US"/>
              <a:pPr/>
              <a:t>7</a:t>
            </a:fld>
            <a:endParaRPr lang="en-US"/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DF74E3C-CFDB-4AEB-9C7D-0C667B350852}" type="slidenum">
              <a:rPr lang="en-US" sz="1200">
                <a:latin typeface="Calibri" pitchFamily="34" charset="0"/>
              </a:rPr>
              <a:pPr algn="r"/>
              <a:t>7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245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5B172A-DB57-4808-9EEB-602C40A1C5FA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9EACEE6-AF67-4506-BB99-105C5BB773D4}" type="slidenum">
              <a:rPr lang="en-US" sz="1200">
                <a:latin typeface="Calibri" pitchFamily="34" charset="0"/>
              </a:rPr>
              <a:pPr algn="r"/>
              <a:t>8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2662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DFB3C-8633-4560-A1A1-9FAF86845E40}" type="slidenum">
              <a:rPr lang="en-US"/>
              <a:pPr/>
              <a:t>9</a:t>
            </a:fld>
            <a:endParaRPr lang="en-US"/>
          </a:p>
        </p:txBody>
      </p:sp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ADF50F9-9E13-4824-9E1C-845A52080522}" type="slidenum">
              <a:rPr lang="en-US" sz="1200">
                <a:latin typeface="Calibri" pitchFamily="34" charset="0"/>
              </a:rPr>
              <a:pPr algn="r"/>
              <a:t>9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286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18011-5B55-41E0-8016-F3061DF0B401}" type="slidenum">
              <a:rPr lang="en-US"/>
              <a:pPr/>
              <a:t>10</a:t>
            </a:fld>
            <a:endParaRPr lang="en-US"/>
          </a:p>
        </p:txBody>
      </p:sp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555AD3F-EF2B-439B-8A8F-E7C8F0C0486A}" type="slidenum">
              <a:rPr lang="en-US" sz="1200">
                <a:latin typeface="Calibri" pitchFamily="34" charset="0"/>
              </a:rPr>
              <a:pPr algn="r"/>
              <a:t>10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307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590525-15CF-4D49-8EF5-40A0687DD3D9}" type="slidenum">
              <a:rPr lang="en-US"/>
              <a:pPr/>
              <a:t>11</a:t>
            </a:fld>
            <a:endParaRPr lang="en-US"/>
          </a:p>
        </p:txBody>
      </p:sp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0CED16E-0ECA-4E28-B7B4-ED926CAEB5A3}" type="slidenum">
              <a:rPr lang="en-US" sz="1200">
                <a:latin typeface="Calibri" pitchFamily="34" charset="0"/>
              </a:rPr>
              <a:pPr algn="r"/>
              <a:t>11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3277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FA71C8-EFA4-47FA-8770-2315C492608D}" type="slidenum">
              <a:rPr lang="en-US"/>
              <a:pPr/>
              <a:t>12</a:t>
            </a:fld>
            <a:endParaRPr lang="en-US"/>
          </a:p>
        </p:txBody>
      </p:sp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6343B88-640C-4762-8B59-8AA4CA26970A}" type="slidenum">
              <a:rPr lang="en-US" sz="1200">
                <a:latin typeface="Calibri" pitchFamily="34" charset="0"/>
              </a:rPr>
              <a:pPr algn="r"/>
              <a:t>12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348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224A7D0-CAB9-4711-8355-FBE3C70F6BE1}" type="datetimeFigureOut">
              <a:rPr lang="en-US" smtClean="0"/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B5899A3-DDE4-4E58-828F-CBFCFA05DB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nnhealth.com/encyclopedia/em_DisplayAnimation.aspx?gcid=000070&amp;ptid=17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Organization of the Human body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473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028" descr="01_02Figure_6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6"/>
          <a:stretch>
            <a:fillRect/>
          </a:stretch>
        </p:blipFill>
        <p:spPr bwMode="auto">
          <a:xfrm>
            <a:off x="1139825" y="1112838"/>
            <a:ext cx="6861175" cy="490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213346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01_02Figure_7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1"/>
          <a:stretch>
            <a:fillRect/>
          </a:stretch>
        </p:blipFill>
        <p:spPr bwMode="auto">
          <a:xfrm>
            <a:off x="512763" y="847725"/>
            <a:ext cx="716597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113182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01_02Figure_8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1"/>
          <a:stretch>
            <a:fillRect/>
          </a:stretch>
        </p:blipFill>
        <p:spPr bwMode="auto">
          <a:xfrm>
            <a:off x="1143000" y="1143000"/>
            <a:ext cx="6858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15789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01_02Figure_9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9"/>
          <a:stretch>
            <a:fillRect/>
          </a:stretch>
        </p:blipFill>
        <p:spPr bwMode="auto">
          <a:xfrm>
            <a:off x="1139825" y="1146175"/>
            <a:ext cx="6861175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17655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01_02Figure_10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3"/>
          <a:stretch>
            <a:fillRect/>
          </a:stretch>
        </p:blipFill>
        <p:spPr bwMode="auto">
          <a:xfrm>
            <a:off x="685800" y="1136650"/>
            <a:ext cx="777240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37296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01_02Figure_11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7"/>
          <a:stretch>
            <a:fillRect/>
          </a:stretch>
        </p:blipFill>
        <p:spPr bwMode="auto">
          <a:xfrm>
            <a:off x="530225" y="1123950"/>
            <a:ext cx="80803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24683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28" descr="01_02Figure_12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1"/>
          <a:stretch>
            <a:fillRect/>
          </a:stretch>
        </p:blipFill>
        <p:spPr bwMode="auto">
          <a:xfrm>
            <a:off x="1139825" y="1169988"/>
            <a:ext cx="6861175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144578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01_02Figure_13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9"/>
          <a:stretch>
            <a:fillRect/>
          </a:stretch>
        </p:blipFill>
        <p:spPr bwMode="auto">
          <a:xfrm>
            <a:off x="1143000" y="1143000"/>
            <a:ext cx="6858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384050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028" descr="01_02Figure_14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4"/>
          <a:stretch>
            <a:fillRect/>
          </a:stretch>
        </p:blipFill>
        <p:spPr bwMode="auto">
          <a:xfrm>
            <a:off x="454025" y="1098550"/>
            <a:ext cx="8232775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69524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Metabolism and its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Metabolism= the sum of all of the chemical reactions in the body</a:t>
            </a:r>
          </a:p>
          <a:p>
            <a:endParaRPr lang="en-US" dirty="0"/>
          </a:p>
          <a:p>
            <a:r>
              <a:rPr lang="en-US" dirty="0" smtClean="0"/>
              <a:t>Catabolism- breaking molecules down (digestion)</a:t>
            </a:r>
          </a:p>
          <a:p>
            <a:r>
              <a:rPr lang="en-US" dirty="0" smtClean="0"/>
              <a:t>Anabolism- building compounds for growth or repair</a:t>
            </a:r>
          </a:p>
          <a:p>
            <a:endParaRPr lang="en-US" dirty="0"/>
          </a:p>
          <a:p>
            <a:r>
              <a:rPr lang="en-US" dirty="0" smtClean="0"/>
              <a:t>Uses a special molecule called ATP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68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Anatomy- form</a:t>
            </a:r>
          </a:p>
          <a:p>
            <a:r>
              <a:rPr lang="en-US" dirty="0" smtClean="0"/>
              <a:t>Physiology-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61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Homeostasis</a:t>
            </a: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/>
              <a:t>Mechanisms of Regulation</a:t>
            </a:r>
          </a:p>
          <a:p>
            <a:pPr lvl="1">
              <a:lnSpc>
                <a:spcPct val="150000"/>
              </a:lnSpc>
            </a:pPr>
            <a:r>
              <a:rPr lang="en-US" sz="2400" b="1"/>
              <a:t>Autoregulation</a:t>
            </a:r>
            <a:r>
              <a:rPr lang="en-US" sz="2400"/>
              <a:t> </a:t>
            </a:r>
            <a:r>
              <a:rPr lang="en-US" sz="2400" b="1"/>
              <a:t>(intrinsic)</a:t>
            </a:r>
          </a:p>
          <a:p>
            <a:pPr lvl="2">
              <a:lnSpc>
                <a:spcPct val="150000"/>
              </a:lnSpc>
            </a:pPr>
            <a:r>
              <a:rPr lang="en-US" sz="2000"/>
              <a:t>Automatic response in a cell, tissue, or organ to some environmental change</a:t>
            </a:r>
          </a:p>
          <a:p>
            <a:pPr lvl="1">
              <a:lnSpc>
                <a:spcPct val="150000"/>
              </a:lnSpc>
            </a:pPr>
            <a:r>
              <a:rPr lang="en-US" sz="2400" b="1"/>
              <a:t>Extrinsic regulation</a:t>
            </a:r>
            <a:r>
              <a:rPr lang="en-US" sz="2400"/>
              <a:t> </a:t>
            </a:r>
          </a:p>
          <a:p>
            <a:pPr lvl="2">
              <a:lnSpc>
                <a:spcPct val="150000"/>
              </a:lnSpc>
            </a:pPr>
            <a:r>
              <a:rPr lang="en-US" sz="2000"/>
              <a:t>Responses controlled by </a:t>
            </a:r>
            <a:r>
              <a:rPr lang="en-US" sz="2000" b="1"/>
              <a:t>nervous</a:t>
            </a:r>
            <a:r>
              <a:rPr lang="en-US" sz="2000"/>
              <a:t> and </a:t>
            </a:r>
            <a:r>
              <a:rPr lang="en-US" sz="2000" b="1"/>
              <a:t>endocrine systems</a:t>
            </a:r>
          </a:p>
          <a:p>
            <a:pPr lvl="1">
              <a:buFont typeface="Wingdings" pitchFamily="2" charset="2"/>
              <a:buNone/>
            </a:pPr>
            <a:endParaRPr lang="en-US" sz="2000" b="1"/>
          </a:p>
          <a:p>
            <a:pPr lvl="1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91140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Homeostatic Regulation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Involves:</a:t>
            </a:r>
          </a:p>
          <a:p>
            <a:r>
              <a:rPr lang="en-US"/>
              <a:t>	1.) receptor: responds to stimulus</a:t>
            </a:r>
          </a:p>
          <a:p>
            <a:r>
              <a:rPr lang="en-US"/>
              <a:t>	2.) control center – processes info</a:t>
            </a:r>
          </a:p>
          <a:p>
            <a:r>
              <a:rPr lang="en-US"/>
              <a:t>	3.) effector – carries out the command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59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Negative Feedback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1266825"/>
            <a:ext cx="4267200" cy="498157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400"/>
              <a:t>The response of the </a:t>
            </a:r>
            <a:r>
              <a:rPr lang="en-US" sz="2400" b="1"/>
              <a:t>effector</a:t>
            </a:r>
            <a:r>
              <a:rPr lang="en-US" sz="2400"/>
              <a:t> negates the </a:t>
            </a:r>
            <a:r>
              <a:rPr lang="en-US" sz="2400" b="1"/>
              <a:t>stimulus</a:t>
            </a:r>
            <a:br>
              <a:rPr lang="en-US" sz="2400" b="1"/>
            </a:br>
            <a:r>
              <a:rPr lang="en-US" sz="2400"/>
              <a:t>Body is brought back </a:t>
            </a:r>
            <a:br>
              <a:rPr lang="en-US" sz="2400"/>
            </a:br>
            <a:r>
              <a:rPr lang="en-US" sz="2400"/>
              <a:t>into homeostasis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 b="1"/>
              <a:t>Normal range</a:t>
            </a:r>
            <a:r>
              <a:rPr lang="en-US" sz="2400"/>
              <a:t> is </a:t>
            </a:r>
            <a:br>
              <a:rPr lang="en-US" sz="2400"/>
            </a:br>
            <a:r>
              <a:rPr lang="en-US" sz="2400"/>
              <a:t>maintained.</a:t>
            </a:r>
          </a:p>
        </p:txBody>
      </p:sp>
      <p:pic>
        <p:nvPicPr>
          <p:cNvPr id="53252" name="Content Placeholder 5" descr="01_04Figure-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4"/>
          <a:stretch>
            <a:fillRect/>
          </a:stretch>
        </p:blipFill>
        <p:spPr>
          <a:xfrm>
            <a:off x="3473450" y="1916113"/>
            <a:ext cx="5556250" cy="2971800"/>
          </a:xfrm>
        </p:spPr>
      </p:pic>
    </p:spTree>
    <p:extLst>
      <p:ext uri="{BB962C8B-B14F-4D97-AF65-F5344CB8AC3E}">
        <p14:creationId xmlns:p14="http://schemas.microsoft.com/office/powerpoint/2010/main" val="40278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Negative Feedback</a:t>
            </a:r>
          </a:p>
        </p:txBody>
      </p:sp>
      <p:pic>
        <p:nvPicPr>
          <p:cNvPr id="5529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4275" y="1571625"/>
            <a:ext cx="4492625" cy="4800600"/>
          </a:xfrm>
        </p:spPr>
      </p:pic>
      <p:sp>
        <p:nvSpPr>
          <p:cNvPr id="55300" name="TextBox 3"/>
          <p:cNvSpPr txBox="1">
            <a:spLocks noChangeArrowheads="1"/>
          </p:cNvSpPr>
          <p:nvPr/>
        </p:nvSpPr>
        <p:spPr bwMode="auto">
          <a:xfrm>
            <a:off x="219075" y="6124575"/>
            <a:ext cx="3009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>
                <a:latin typeface="Calibri" pitchFamily="34" charset="0"/>
                <a:hlinkClick r:id="rId4"/>
              </a:rPr>
              <a:t>Homeostasis Animation</a:t>
            </a:r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3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4343400" cy="488950"/>
          </a:xfrm>
        </p:spPr>
        <p:txBody>
          <a:bodyPr anchor="b"/>
          <a:lstStyle/>
          <a:p>
            <a:r>
              <a:rPr lang="en-US" sz="2000" b="1"/>
              <a:t>Positive Feedback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161925" y="968375"/>
            <a:ext cx="3057525" cy="4691063"/>
          </a:xfrm>
        </p:spPr>
        <p:txBody>
          <a:bodyPr>
            <a:normAutofit lnSpcReduction="10000"/>
          </a:bodyPr>
          <a:lstStyle/>
          <a:p>
            <a:pPr marL="457200" lvl="1" indent="0">
              <a:lnSpc>
                <a:spcPct val="140000"/>
              </a:lnSpc>
              <a:buFontTx/>
              <a:buNone/>
            </a:pPr>
            <a:r>
              <a:rPr lang="en-US" sz="2000"/>
              <a:t>The response of the </a:t>
            </a:r>
            <a:r>
              <a:rPr lang="en-US" sz="2000" b="1"/>
              <a:t>effector</a:t>
            </a:r>
            <a:r>
              <a:rPr lang="en-US" sz="2000"/>
              <a:t> increases change of the </a:t>
            </a:r>
            <a:r>
              <a:rPr lang="en-US" sz="2000" b="1"/>
              <a:t>stimulus</a:t>
            </a:r>
          </a:p>
          <a:p>
            <a:pPr marL="457200" lvl="1" indent="0">
              <a:lnSpc>
                <a:spcPct val="140000"/>
              </a:lnSpc>
              <a:buFontTx/>
              <a:buNone/>
            </a:pPr>
            <a:r>
              <a:rPr lang="en-US" sz="2000"/>
              <a:t>Body is moved away from homeostasis</a:t>
            </a:r>
            <a:br>
              <a:rPr lang="en-US" sz="2000"/>
            </a:br>
            <a:r>
              <a:rPr lang="en-US" sz="2000" b="1"/>
              <a:t>Normal range</a:t>
            </a:r>
            <a:r>
              <a:rPr lang="en-US" sz="2000"/>
              <a:t> is lost</a:t>
            </a:r>
            <a:br>
              <a:rPr lang="en-US" sz="2000"/>
            </a:br>
            <a:endParaRPr lang="en-US" sz="2000"/>
          </a:p>
          <a:p>
            <a:pPr marL="457200" lvl="1" indent="0">
              <a:lnSpc>
                <a:spcPct val="140000"/>
              </a:lnSpc>
              <a:buFontTx/>
              <a:buNone/>
            </a:pPr>
            <a:r>
              <a:rPr lang="en-US" sz="2000"/>
              <a:t>Used to speed up processes </a:t>
            </a:r>
          </a:p>
          <a:p>
            <a:pPr marL="0" indent="0">
              <a:lnSpc>
                <a:spcPct val="135000"/>
              </a:lnSpc>
              <a:buFontTx/>
              <a:buNone/>
            </a:pPr>
            <a:endParaRPr lang="en-US" sz="1400"/>
          </a:p>
        </p:txBody>
      </p:sp>
      <p:pic>
        <p:nvPicPr>
          <p:cNvPr id="57348" name="Picture 4" descr="01_05Figure-L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9"/>
          <a:stretch>
            <a:fillRect/>
          </a:stretch>
        </p:blipFill>
        <p:spPr>
          <a:xfrm>
            <a:off x="3575050" y="1752600"/>
            <a:ext cx="5111750" cy="2894013"/>
          </a:xfrm>
        </p:spPr>
      </p:pic>
    </p:spTree>
    <p:extLst>
      <p:ext uri="{BB962C8B-B14F-4D97-AF65-F5344CB8AC3E}">
        <p14:creationId xmlns:p14="http://schemas.microsoft.com/office/powerpoint/2010/main" val="45826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4343400" cy="488950"/>
          </a:xfrm>
        </p:spPr>
        <p:txBody>
          <a:bodyPr anchor="b"/>
          <a:lstStyle/>
          <a:p>
            <a:r>
              <a:rPr lang="en-US" sz="2000" b="1"/>
              <a:t>Positive Feedback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161925" y="968375"/>
            <a:ext cx="3057525" cy="4691063"/>
          </a:xfrm>
        </p:spPr>
        <p:txBody>
          <a:bodyPr/>
          <a:lstStyle/>
          <a:p>
            <a:pPr marL="457200" lvl="1" indent="0">
              <a:lnSpc>
                <a:spcPct val="140000"/>
              </a:lnSpc>
              <a:buFontTx/>
              <a:buNone/>
            </a:pPr>
            <a:r>
              <a:rPr lang="en-US" sz="2400"/>
              <a:t>Labor &amp; Delivery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5076825" y="701674"/>
          <a:ext cx="3105150" cy="4270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248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Anatomical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486400" cy="4373563"/>
          </a:xfrm>
        </p:spPr>
        <p:txBody>
          <a:bodyPr/>
          <a:lstStyle/>
          <a:p>
            <a:r>
              <a:rPr lang="en-US" dirty="0" smtClean="0"/>
              <a:t>Used as a reference in all of medical/biological contexts</a:t>
            </a:r>
            <a:endParaRPr lang="en-US" dirty="0"/>
          </a:p>
        </p:txBody>
      </p:sp>
      <p:pic>
        <p:nvPicPr>
          <p:cNvPr id="4" name="Picture 5" descr="E:\Projects\IRCD\Cohen 9e\Images for PPTs\Resized\1.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47800"/>
            <a:ext cx="2212975" cy="4772025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97627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help visual internal structures, as well as assist during dissections.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*coronal planes aka frontal 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65450"/>
            <a:ext cx="5373688" cy="3492500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77890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352800" cy="4373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Dorsal- containing the spinal cord and brain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Ventral- containing all of the organs of the digestive, respiratory, cardiovascular and reproductive systems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35"/>
          <a:stretch>
            <a:fillRect/>
          </a:stretch>
        </p:blipFill>
        <p:spPr bwMode="auto">
          <a:xfrm>
            <a:off x="4083307" y="1524000"/>
            <a:ext cx="5089525" cy="4567238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1833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Dorsal </a:t>
            </a:r>
            <a:r>
              <a:rPr lang="en-US" dirty="0" err="1" smtClean="0"/>
              <a:t>cavitiy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Two main cavities</a:t>
            </a:r>
          </a:p>
          <a:p>
            <a:r>
              <a:rPr lang="en-US" dirty="0">
                <a:solidFill>
                  <a:srgbClr val="000000"/>
                </a:solidFill>
              </a:rPr>
              <a:t>Cranial </a:t>
            </a:r>
          </a:p>
          <a:p>
            <a:r>
              <a:rPr lang="en-US" dirty="0">
                <a:solidFill>
                  <a:srgbClr val="000000"/>
                </a:solidFill>
              </a:rPr>
              <a:t>Spinal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83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600200"/>
            <a:ext cx="4038600" cy="46101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.</a:t>
            </a:r>
          </a:p>
        </p:txBody>
      </p:sp>
      <p:sp>
        <p:nvSpPr>
          <p:cNvPr id="15364" name="Content Placeholder 5"/>
          <p:cNvSpPr>
            <a:spLocks noGrp="1"/>
          </p:cNvSpPr>
          <p:nvPr>
            <p:ph sz="half" idx="4294967295"/>
          </p:nvPr>
        </p:nvSpPr>
        <p:spPr>
          <a:xfrm>
            <a:off x="4457700" y="1600200"/>
            <a:ext cx="4391025" cy="473392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sz="2800" b="1"/>
              <a:t>The Chemical (or Molecular) Level</a:t>
            </a:r>
          </a:p>
          <a:p>
            <a:pPr lvl="1"/>
            <a:r>
              <a:rPr lang="en-US" sz="2400"/>
              <a:t>Atoms are the smallest chemical units  </a:t>
            </a:r>
          </a:p>
          <a:p>
            <a:pPr lvl="1"/>
            <a:r>
              <a:rPr lang="en-US" sz="2400"/>
              <a:t>Molecules are a group of atoms working together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The Cellular Level</a:t>
            </a:r>
          </a:p>
          <a:p>
            <a:pPr lvl="1"/>
            <a:r>
              <a:rPr lang="en-US" sz="2400"/>
              <a:t>Cells are a group of atoms, molecules, and organelles working together</a:t>
            </a:r>
          </a:p>
          <a:p>
            <a:endParaRPr lang="en-US" sz="2800"/>
          </a:p>
        </p:txBody>
      </p:sp>
      <p:pic>
        <p:nvPicPr>
          <p:cNvPr id="15365" name="Picture 7" descr="01_01Figure_0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9"/>
          <a:stretch>
            <a:fillRect/>
          </a:stretch>
        </p:blipFill>
        <p:spPr bwMode="auto">
          <a:xfrm>
            <a:off x="542925" y="1409700"/>
            <a:ext cx="37084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6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Ventral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8222" y="1561091"/>
            <a:ext cx="4419600" cy="4373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Has two main cavities separated by diaphragm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Thoracic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Pericardial cavity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Pleural cavity</a:t>
            </a:r>
          </a:p>
          <a:p>
            <a:pPr lvl="2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Mediastinum</a:t>
            </a:r>
          </a:p>
          <a:p>
            <a:pPr lvl="2">
              <a:lnSpc>
                <a:spcPct val="8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 lvl="2">
              <a:lnSpc>
                <a:spcPct val="8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00000"/>
                </a:solidFill>
              </a:rPr>
              <a:t>Abdominopelvic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Abdominal (superior) cavity</a:t>
            </a:r>
          </a:p>
          <a:p>
            <a:pPr lvl="1">
              <a:lnSpc>
                <a:spcPct val="80000"/>
              </a:lnSpc>
            </a:pPr>
            <a:r>
              <a:rPr lang="en-US" dirty="0">
                <a:solidFill>
                  <a:srgbClr val="000000"/>
                </a:solidFill>
              </a:rPr>
              <a:t>Pelvic (inferior) cavity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1" y="1829592"/>
            <a:ext cx="4640389" cy="304641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62132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of the abdomen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5" b="40990"/>
          <a:stretch>
            <a:fillRect/>
          </a:stretch>
        </p:blipFill>
        <p:spPr bwMode="auto">
          <a:xfrm>
            <a:off x="2794606" y="1752600"/>
            <a:ext cx="3554787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2923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Quadrants of the abdomen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62" t="8499" r="2785" b="41812"/>
          <a:stretch>
            <a:fillRect/>
          </a:stretch>
        </p:blipFill>
        <p:spPr bwMode="auto">
          <a:xfrm>
            <a:off x="2996025" y="1752600"/>
            <a:ext cx="3151950" cy="4373563"/>
          </a:xfrm>
          <a:prstGeom prst="rect">
            <a:avLst/>
          </a:prstGeom>
          <a:solidFill>
            <a:srgbClr val="333399"/>
          </a:solidFill>
          <a:ln w="762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48073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000000"/>
                </a:solidFill>
              </a:rPr>
              <a:t>Each multiple is indicated by a prefix.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Kilo- 1000 x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Centi-1/100x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Milli</a:t>
            </a:r>
            <a:r>
              <a:rPr lang="en-US" dirty="0" smtClean="0">
                <a:solidFill>
                  <a:srgbClr val="000000"/>
                </a:solidFill>
              </a:rPr>
              <a:t>- 1/1000x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Micro-1/1000000x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048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Meter</a:t>
            </a:r>
          </a:p>
          <a:p>
            <a:r>
              <a:rPr lang="en-US" dirty="0">
                <a:solidFill>
                  <a:srgbClr val="000000"/>
                </a:solidFill>
              </a:rPr>
              <a:t>Kilometer</a:t>
            </a:r>
          </a:p>
          <a:p>
            <a:r>
              <a:rPr lang="en-US" dirty="0">
                <a:solidFill>
                  <a:srgbClr val="000000"/>
                </a:solidFill>
              </a:rPr>
              <a:t>Centimeter</a:t>
            </a:r>
          </a:p>
          <a:p>
            <a:r>
              <a:rPr lang="en-US" dirty="0">
                <a:solidFill>
                  <a:srgbClr val="000000"/>
                </a:solidFill>
              </a:rPr>
              <a:t>Millimeter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62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Gram</a:t>
            </a:r>
          </a:p>
          <a:p>
            <a:r>
              <a:rPr lang="en-US" dirty="0">
                <a:solidFill>
                  <a:srgbClr val="000000"/>
                </a:solidFill>
              </a:rPr>
              <a:t>Kilogram</a:t>
            </a:r>
          </a:p>
          <a:p>
            <a:r>
              <a:rPr lang="en-US" dirty="0">
                <a:solidFill>
                  <a:srgbClr val="000000"/>
                </a:solidFill>
              </a:rPr>
              <a:t>Milligram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046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Liter</a:t>
            </a:r>
          </a:p>
          <a:p>
            <a:r>
              <a:rPr lang="en-US" dirty="0">
                <a:solidFill>
                  <a:srgbClr val="000000"/>
                </a:solidFill>
              </a:rPr>
              <a:t>Milliliter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41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Celcius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C= 5/9 (F-32)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09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  <p:sp>
        <p:nvSpPr>
          <p:cNvPr id="35843" name="Content Placeholder 5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/>
              <a:t>The Tissue Level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/>
              <a:t>	</a:t>
            </a:r>
            <a:r>
              <a:rPr lang="en-US" sz="2800"/>
              <a:t>Tissues are a group of similar cells working together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b="1"/>
          </a:p>
          <a:p>
            <a:pPr>
              <a:lnSpc>
                <a:spcPct val="90000"/>
              </a:lnSpc>
            </a:pPr>
            <a:r>
              <a:rPr lang="en-US" sz="2800"/>
              <a:t>Four Types of Tissue: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Epithelial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Connective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Neural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Muscle</a:t>
            </a:r>
          </a:p>
        </p:txBody>
      </p:sp>
      <p:pic>
        <p:nvPicPr>
          <p:cNvPr id="17412" name="Picture 7" descr="01_01Figure_0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9"/>
          <a:stretch>
            <a:fillRect/>
          </a:stretch>
        </p:blipFill>
        <p:spPr bwMode="auto">
          <a:xfrm>
            <a:off x="542925" y="1409700"/>
            <a:ext cx="37084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46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sz="2800"/>
              <a:t>The Organ Level</a:t>
            </a:r>
          </a:p>
          <a:p>
            <a:pPr lvl="1"/>
            <a:r>
              <a:rPr lang="en-US" sz="2400"/>
              <a:t> 2 or more tissues working together to perform a similar function</a:t>
            </a:r>
          </a:p>
          <a:p>
            <a:pPr lvl="1"/>
            <a:endParaRPr lang="en-US" sz="2400"/>
          </a:p>
          <a:p>
            <a:pPr lvl="1">
              <a:buFontTx/>
              <a:buNone/>
            </a:pPr>
            <a:endParaRPr lang="en-US" sz="2400"/>
          </a:p>
        </p:txBody>
      </p:sp>
      <p:pic>
        <p:nvPicPr>
          <p:cNvPr id="19460" name="Picture 7" descr="01_01Figure_0-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9"/>
          <a:stretch>
            <a:fillRect/>
          </a:stretch>
        </p:blipFill>
        <p:spPr>
          <a:xfrm>
            <a:off x="4784725" y="1600200"/>
            <a:ext cx="3765550" cy="4525963"/>
          </a:xfrm>
          <a:ln/>
        </p:spPr>
      </p:pic>
    </p:spTree>
    <p:extLst>
      <p:ext uri="{BB962C8B-B14F-4D97-AF65-F5344CB8AC3E}">
        <p14:creationId xmlns:p14="http://schemas.microsoft.com/office/powerpoint/2010/main" val="3596358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  <p:sp>
        <p:nvSpPr>
          <p:cNvPr id="20483" name="Content Placeholder 5"/>
          <p:cNvSpPr>
            <a:spLocks noGrp="1"/>
          </p:cNvSpPr>
          <p:nvPr>
            <p:ph sz="half" idx="4294967295"/>
          </p:nvPr>
        </p:nvSpPr>
        <p:spPr>
          <a:xfrm>
            <a:off x="4648200" y="1257300"/>
            <a:ext cx="4038600" cy="4868863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sz="2800" b="1"/>
              <a:t>The Organ System Level</a:t>
            </a:r>
            <a:r>
              <a:rPr lang="en-US" sz="2800"/>
              <a:t> </a:t>
            </a:r>
          </a:p>
          <a:p>
            <a:pPr lvl="1">
              <a:lnSpc>
                <a:spcPct val="105000"/>
              </a:lnSpc>
            </a:pPr>
            <a:r>
              <a:rPr lang="en-US" sz="2400"/>
              <a:t>Organ systems are a group of organs working together</a:t>
            </a:r>
          </a:p>
          <a:p>
            <a:pPr lvl="1">
              <a:lnSpc>
                <a:spcPct val="105000"/>
              </a:lnSpc>
            </a:pPr>
            <a:r>
              <a:rPr lang="en-US" sz="2400"/>
              <a:t>Humans have 11 organ systems</a:t>
            </a:r>
          </a:p>
          <a:p>
            <a:pPr>
              <a:lnSpc>
                <a:spcPct val="105000"/>
              </a:lnSpc>
            </a:pPr>
            <a:r>
              <a:rPr lang="en-US" sz="2800" b="1"/>
              <a:t>The Organism Level </a:t>
            </a:r>
          </a:p>
          <a:p>
            <a:pPr lvl="1">
              <a:lnSpc>
                <a:spcPct val="105000"/>
              </a:lnSpc>
            </a:pPr>
            <a:r>
              <a:rPr lang="en-US" sz="2400"/>
              <a:t>A human is an organism</a:t>
            </a:r>
          </a:p>
          <a:p>
            <a:pPr lvl="1">
              <a:lnSpc>
                <a:spcPct val="105000"/>
              </a:lnSpc>
              <a:buFont typeface="Wingdings" pitchFamily="2" charset="2"/>
              <a:buNone/>
            </a:pPr>
            <a:endParaRPr lang="en-US" sz="2000">
              <a:solidFill>
                <a:srgbClr val="FF0000"/>
              </a:solidFill>
            </a:endParaRPr>
          </a:p>
          <a:p>
            <a:pPr lvl="1">
              <a:lnSpc>
                <a:spcPct val="105000"/>
              </a:lnSpc>
              <a:buFont typeface="Wingdings" pitchFamily="2" charset="2"/>
              <a:buNone/>
            </a:pPr>
            <a:endParaRPr lang="en-US" sz="2000">
              <a:solidFill>
                <a:srgbClr val="FF0000"/>
              </a:solidFill>
            </a:endParaRPr>
          </a:p>
          <a:p>
            <a:endParaRPr lang="en-US" sz="2800"/>
          </a:p>
        </p:txBody>
      </p:sp>
      <p:pic>
        <p:nvPicPr>
          <p:cNvPr id="20484" name="Picture 7" descr="01_01Figure_0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9"/>
          <a:stretch>
            <a:fillRect/>
          </a:stretch>
        </p:blipFill>
        <p:spPr bwMode="auto">
          <a:xfrm>
            <a:off x="542925" y="1409700"/>
            <a:ext cx="37084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4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01_02Figure_3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3"/>
          <a:stretch>
            <a:fillRect/>
          </a:stretch>
        </p:blipFill>
        <p:spPr bwMode="auto">
          <a:xfrm>
            <a:off x="1063625" y="1193800"/>
            <a:ext cx="701357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7667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01_02Figure_4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"/>
          <a:stretch>
            <a:fillRect/>
          </a:stretch>
        </p:blipFill>
        <p:spPr bwMode="auto">
          <a:xfrm>
            <a:off x="1063625" y="1143000"/>
            <a:ext cx="701357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207855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01_02Figure_5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7"/>
          <a:stretch>
            <a:fillRect/>
          </a:stretch>
        </p:blipFill>
        <p:spPr bwMode="auto">
          <a:xfrm>
            <a:off x="1066800" y="1158875"/>
            <a:ext cx="7010400" cy="508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Levels of Organization</a:t>
            </a:r>
          </a:p>
        </p:txBody>
      </p:sp>
    </p:spTree>
    <p:extLst>
      <p:ext uri="{BB962C8B-B14F-4D97-AF65-F5344CB8AC3E}">
        <p14:creationId xmlns:p14="http://schemas.microsoft.com/office/powerpoint/2010/main" val="186771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</TotalTime>
  <Words>439</Words>
  <Application>Microsoft Office PowerPoint</Application>
  <PresentationFormat>On-screen Show (4:3)</PresentationFormat>
  <Paragraphs>168</Paragraphs>
  <Slides>37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Apothecary</vt:lpstr>
      <vt:lpstr>Chapter 1  </vt:lpstr>
      <vt:lpstr>The Basics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Metabolism and its regulation</vt:lpstr>
      <vt:lpstr>Homeostasis</vt:lpstr>
      <vt:lpstr>Homeostatic Regulation</vt:lpstr>
      <vt:lpstr>Negative Feedback</vt:lpstr>
      <vt:lpstr>Negative Feedback</vt:lpstr>
      <vt:lpstr>Positive Feedback</vt:lpstr>
      <vt:lpstr>Positive Feedback</vt:lpstr>
      <vt:lpstr>Anatomical Position</vt:lpstr>
      <vt:lpstr>Body Planes</vt:lpstr>
      <vt:lpstr>Body Cavities</vt:lpstr>
      <vt:lpstr>Dorsal cavitiy</vt:lpstr>
      <vt:lpstr>Ventral cavity</vt:lpstr>
      <vt:lpstr>Regions of the abdomen</vt:lpstr>
      <vt:lpstr>Quadrants of the abdomen</vt:lpstr>
      <vt:lpstr>Metric system</vt:lpstr>
      <vt:lpstr>Units of Length</vt:lpstr>
      <vt:lpstr>Units of weight</vt:lpstr>
      <vt:lpstr>Units of volume</vt:lpstr>
      <vt:lpstr>Units of Temperature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Jamie Batts</dc:creator>
  <cp:lastModifiedBy>Jamie Batts</cp:lastModifiedBy>
  <cp:revision>3</cp:revision>
  <dcterms:created xsi:type="dcterms:W3CDTF">2011-08-04T17:27:07Z</dcterms:created>
  <dcterms:modified xsi:type="dcterms:W3CDTF">2011-08-04T17:52:40Z</dcterms:modified>
</cp:coreProperties>
</file>